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0"/>
  </p:handoutMasterIdLst>
  <p:sldIdLst>
    <p:sldId id="280" r:id="rId2"/>
    <p:sldId id="286" r:id="rId3"/>
    <p:sldId id="257" r:id="rId4"/>
    <p:sldId id="264" r:id="rId5"/>
    <p:sldId id="285" r:id="rId6"/>
    <p:sldId id="287" r:id="rId7"/>
    <p:sldId id="284" r:id="rId8"/>
    <p:sldId id="278" r:id="rId9"/>
    <p:sldId id="283" r:id="rId10"/>
    <p:sldId id="288" r:id="rId11"/>
    <p:sldId id="291" r:id="rId12"/>
    <p:sldId id="261" r:id="rId13"/>
    <p:sldId id="282" r:id="rId14"/>
    <p:sldId id="292" r:id="rId15"/>
    <p:sldId id="290" r:id="rId16"/>
    <p:sldId id="269" r:id="rId17"/>
    <p:sldId id="281" r:id="rId18"/>
    <p:sldId id="293" r:id="rId19"/>
  </p:sldIdLst>
  <p:sldSz cx="12192000" cy="6858000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1930" autoAdjust="0"/>
  </p:normalViewPr>
  <p:slideViewPr>
    <p:cSldViewPr snapToGrid="0">
      <p:cViewPr varScale="1">
        <p:scale>
          <a:sx n="105" d="100"/>
          <a:sy n="105" d="100"/>
        </p:scale>
        <p:origin x="77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E11421-72CA-4052-BE12-D9161E645E2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7F3E4D3-958C-439D-91AB-CA4B8A092A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37E5-C1DF-4B9E-94BA-80BCB37AABD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FACD6-CBE5-410A-A7E5-6EE7F50923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ADF-53AB-4377-855B-F45C236DFC01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38B7B-A4F4-48EE-94DB-E56AF1F2C8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3A2E-321C-44C7-8A70-06D20CFCCD46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B6414-7BA3-4F6D-AAA1-09ABA82FB8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003B5-C5FA-467D-8E6D-F550C3FC2861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50766-9D1D-4D15-AEBC-0A037730F4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0E8BF-5177-4352-8CF3-F3E670A4E407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9C61C-2D72-4365-A2A3-C22E65568DA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E8D5-C0EC-4C5E-8928-075F7E8B2D6F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ED8C3-BC82-469F-BF41-BB27D25B64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3E472-9870-4E1F-88DD-058FA7660AD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3BF05-1ADC-43F7-8B15-212D2D595B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A485-8AC4-45B1-9B22-D5037E4F888F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1A87-B05F-473E-8C86-5295C9E3C1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F9FC-E892-41D9-9417-DB729DB0D0E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21E1-AD12-4B22-86DD-8A66328AD37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0B802-100E-45BE-85F9-6B52CA5CE1EE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80258-AADA-4D57-8387-3BD35D9D5A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F1D8-C543-479C-8EF1-E06A0F3F911F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A312B-BF8A-42AA-AC5F-C3495837D0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CA8B6-F258-42D5-9C0A-D249D32D611E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7CCCD78-82FD-479A-9857-B21CBC3F9F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0" y="0"/>
            <a:ext cx="11315701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08550" y="552450"/>
            <a:ext cx="4878388" cy="2690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/>
          </a:p>
        </p:txBody>
      </p:sp>
      <p:sp>
        <p:nvSpPr>
          <p:cNvPr id="5" name="Прямоугольник 4"/>
          <p:cNvSpPr/>
          <p:nvPr/>
        </p:nvSpPr>
        <p:spPr>
          <a:xfrm>
            <a:off x="5514975" y="3243263"/>
            <a:ext cx="5537200" cy="269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/>
          </a:p>
        </p:txBody>
      </p:sp>
      <p:sp>
        <p:nvSpPr>
          <p:cNvPr id="3077" name="Rectangle 13"/>
          <p:cNvSpPr>
            <a:spLocks noGrp="1"/>
          </p:cNvSpPr>
          <p:nvPr>
            <p:ph type="title" idx="4294967295"/>
          </p:nvPr>
        </p:nvSpPr>
        <p:spPr>
          <a:xfrm>
            <a:off x="3639312" y="914400"/>
            <a:ext cx="8276023" cy="41624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hlink"/>
                </a:solidFill>
              </a:rPr>
              <a:t>Организация работы с обучающимися </a:t>
            </a:r>
            <a:br>
              <a:rPr lang="ru-RU" altLang="ru-RU" sz="3200" b="1" dirty="0">
                <a:solidFill>
                  <a:schemeClr val="hlink"/>
                </a:solidFill>
              </a:rPr>
            </a:br>
            <a:r>
              <a:rPr lang="ru-RU" altLang="ru-RU" sz="3200" b="1" dirty="0">
                <a:solidFill>
                  <a:schemeClr val="hlink"/>
                </a:solidFill>
              </a:rPr>
              <a:t>с нарушениями слуха </a:t>
            </a:r>
            <a:br>
              <a:rPr lang="ru-RU" altLang="ru-RU" sz="3200" b="1" dirty="0">
                <a:solidFill>
                  <a:schemeClr val="hlink"/>
                </a:solidFill>
              </a:rPr>
            </a:br>
            <a:r>
              <a:rPr lang="ru-RU" altLang="ru-RU" sz="3200" b="1" dirty="0">
                <a:solidFill>
                  <a:schemeClr val="hlink"/>
                </a:solidFill>
              </a:rPr>
              <a:t>в организациях </a:t>
            </a:r>
            <a:br>
              <a:rPr lang="ru-RU" altLang="ru-RU" sz="3200" b="1" dirty="0">
                <a:solidFill>
                  <a:schemeClr val="hlink"/>
                </a:solidFill>
              </a:rPr>
            </a:br>
            <a:r>
              <a:rPr lang="ru-RU" altLang="ru-RU" sz="3200" b="1" dirty="0">
                <a:solidFill>
                  <a:schemeClr val="hlink"/>
                </a:solidFill>
              </a:rPr>
              <a:t>среднего профессионального образования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0" y="-114300"/>
            <a:ext cx="11557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3952875" y="365125"/>
            <a:ext cx="7402513" cy="1025525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chemeClr val="hlink"/>
                </a:solidFill>
              </a:rPr>
              <a:t>     Сурдопереводчик на занятии </a:t>
            </a:r>
            <a:br>
              <a:rPr lang="ru-RU" altLang="ru-RU" sz="2800" b="1">
                <a:solidFill>
                  <a:schemeClr val="hlink"/>
                </a:solidFill>
              </a:rPr>
            </a:br>
            <a:r>
              <a:rPr lang="ru-RU" altLang="ru-RU" sz="2800" b="1">
                <a:solidFill>
                  <a:schemeClr val="hlink"/>
                </a:solidFill>
              </a:rPr>
              <a:t>                                                    </a:t>
            </a:r>
            <a:br>
              <a:rPr lang="ru-RU" altLang="ru-RU" sz="2800" b="1">
                <a:solidFill>
                  <a:schemeClr val="hlink"/>
                </a:solidFill>
              </a:rPr>
            </a:br>
            <a:endParaRPr lang="ru-RU" altLang="ru-RU" sz="2800" b="1">
              <a:solidFill>
                <a:schemeClr val="hlink"/>
              </a:solidFill>
            </a:endParaRPr>
          </a:p>
        </p:txBody>
      </p:sp>
      <p:sp>
        <p:nvSpPr>
          <p:cNvPr id="8196" name="Текст 5"/>
          <p:cNvSpPr>
            <a:spLocks noGrp="1"/>
          </p:cNvSpPr>
          <p:nvPr>
            <p:ph type="body" idx="1"/>
          </p:nvPr>
        </p:nvSpPr>
        <p:spPr>
          <a:xfrm>
            <a:off x="3914775" y="762000"/>
            <a:ext cx="2082800" cy="174307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8197" name="Rectangl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/>
          </a:p>
          <a:p>
            <a:pPr eaLnBrk="1" hangingPunct="1">
              <a:buFont typeface="Arial" charset="0"/>
              <a:buNone/>
            </a:pPr>
            <a:endParaRPr lang="ru-RU" altLang="ru-RU" sz="3600" b="1"/>
          </a:p>
          <a:p>
            <a:pPr eaLnBrk="1" hangingPunct="1">
              <a:buFont typeface="Arial" charset="0"/>
              <a:buNone/>
            </a:pPr>
            <a:endParaRPr lang="ru-RU" altLang="ru-RU"/>
          </a:p>
        </p:txBody>
      </p:sp>
      <p:sp>
        <p:nvSpPr>
          <p:cNvPr id="8198" name="Текст 6"/>
          <p:cNvSpPr>
            <a:spLocks noGrp="1"/>
          </p:cNvSpPr>
          <p:nvPr>
            <p:ph type="body" sz="quarter" idx="3"/>
          </p:nvPr>
        </p:nvSpPr>
        <p:spPr>
          <a:xfrm>
            <a:off x="6723063" y="871538"/>
            <a:ext cx="4773612" cy="4367212"/>
          </a:xfrm>
        </p:spPr>
        <p:txBody>
          <a:bodyPr/>
          <a:lstStyle/>
          <a:p>
            <a:endParaRPr lang="ru-RU" altLang="ru-RU" sz="1800" dirty="0"/>
          </a:p>
        </p:txBody>
      </p:sp>
      <p:pic>
        <p:nvPicPr>
          <p:cNvPr id="8199" name="Объект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51300" y="1427163"/>
            <a:ext cx="4619625" cy="38433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226337" y="-63374"/>
            <a:ext cx="12192000" cy="67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3630440" y="365126"/>
            <a:ext cx="7723360" cy="866146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hlink"/>
                </a:solidFill>
              </a:rPr>
              <a:t>     </a:t>
            </a:r>
          </a:p>
        </p:txBody>
      </p:sp>
      <p:sp>
        <p:nvSpPr>
          <p:cNvPr id="8197" name="Rectangle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dirty="0"/>
          </a:p>
          <a:p>
            <a:pPr eaLnBrk="1" hangingPunct="1">
              <a:buFont typeface="Arial" charset="0"/>
              <a:buNone/>
            </a:pPr>
            <a:endParaRPr lang="ru-RU" altLang="ru-RU" sz="3600" b="1" dirty="0"/>
          </a:p>
          <a:p>
            <a:pPr eaLnBrk="1" hangingPunct="1">
              <a:buFont typeface="Arial" charset="0"/>
              <a:buNone/>
            </a:pPr>
            <a:endParaRPr lang="ru-RU" alt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DA023DEA-62BA-4ADC-8E7C-12F21244A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4262" y="624688"/>
            <a:ext cx="4393920" cy="6065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Что делать?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47" y="1490833"/>
            <a:ext cx="5516346" cy="43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0" y="104775"/>
            <a:ext cx="10947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13"/>
          <p:cNvSpPr>
            <a:spLocks noGrp="1"/>
          </p:cNvSpPr>
          <p:nvPr>
            <p:ph type="title"/>
          </p:nvPr>
        </p:nvSpPr>
        <p:spPr>
          <a:xfrm>
            <a:off x="2524125" y="104775"/>
            <a:ext cx="6905625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    </a:t>
            </a:r>
            <a:r>
              <a:rPr lang="ru-RU" altLang="ru-RU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Самое главное</a:t>
            </a:r>
            <a:br>
              <a:rPr lang="ru-RU" altLang="ru-RU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altLang="ru-RU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Кого мы обучаем? </a:t>
            </a:r>
            <a:br>
              <a:rPr lang="ru-RU" alt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Как мы можем лучше обучать именно этих студентов ?</a:t>
            </a:r>
            <a:endParaRPr lang="ru-RU" altLang="ru-RU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220" name="Объект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8973" y="1691846"/>
            <a:ext cx="3179762" cy="4391025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312664" y="1408382"/>
            <a:ext cx="5815584" cy="476381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-Основная опора на  один канал восприятия :   </a:t>
            </a:r>
            <a:r>
              <a:rPr lang="ru-RU" altLang="ru-RU" sz="2800" dirty="0">
                <a:solidFill>
                  <a:srgbClr val="FF0000"/>
                </a:solidFill>
              </a:rPr>
              <a:t>зрительный ( «люди </a:t>
            </a:r>
            <a:r>
              <a:rPr lang="ru-RU" altLang="ru-RU" sz="2800" dirty="0" err="1">
                <a:solidFill>
                  <a:srgbClr val="FF0000"/>
                </a:solidFill>
              </a:rPr>
              <a:t>глАза</a:t>
            </a:r>
            <a:r>
              <a:rPr lang="ru-RU" altLang="ru-RU" sz="2800" dirty="0">
                <a:solidFill>
                  <a:srgbClr val="FF0000"/>
                </a:solidFill>
              </a:rPr>
              <a:t>»)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Образное </a:t>
            </a:r>
            <a:r>
              <a:rPr lang="ru-RU" altLang="ru-RU" sz="2800" dirty="0">
                <a:solidFill>
                  <a:srgbClr val="FF0000"/>
                </a:solidFill>
              </a:rPr>
              <a:t>конкретное  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мышление. Демонстрация.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(Например, не  сказать  «нажмите вкладку «свойства», а показать на экране. )</a:t>
            </a:r>
          </a:p>
          <a:p>
            <a:pPr marL="457200" indent="-457200" eaLnBrk="1" hangingPunct="1">
              <a:lnSpc>
                <a:spcPct val="80000"/>
              </a:lnSpc>
              <a:buFontTx/>
              <a:buChar char="-"/>
              <a:defRPr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Усвоение через </a:t>
            </a:r>
            <a:r>
              <a:rPr lang="ru-RU" altLang="ru-RU" sz="2800" dirty="0">
                <a:solidFill>
                  <a:srgbClr val="FF0000"/>
                </a:solidFill>
              </a:rPr>
              <a:t>практику</a:t>
            </a:r>
            <a:r>
              <a:rPr lang="ru-RU" altLang="ru-RU" sz="2800" dirty="0">
                <a:solidFill>
                  <a:srgbClr val="0070C0"/>
                </a:solidFill>
              </a:rPr>
              <a:t>. </a:t>
            </a:r>
            <a:endParaRPr lang="ru-RU" altLang="ru-RU" sz="2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>
                <a:solidFill>
                  <a:srgbClr val="002060"/>
                </a:solidFill>
              </a:rPr>
              <a:t>  Челнок:  теория-практика-теория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altLang="ru-RU" sz="2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altLang="ru-RU" sz="2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</a:rPr>
              <a:t>Работа в зоне ближайшего развития:</a:t>
            </a:r>
          </a:p>
          <a:p>
            <a:pPr marL="514350" indent="-514350" eaLnBrk="1" hangingPunct="1">
              <a:lnSpc>
                <a:spcPct val="80000"/>
              </a:lnSpc>
              <a:buAutoNum type="arabicPeriod"/>
              <a:defRPr/>
            </a:pPr>
            <a:r>
              <a:rPr lang="ru-RU" altLang="ru-RU" sz="2800" dirty="0">
                <a:solidFill>
                  <a:schemeClr val="accent5">
                    <a:lumMod val="75000"/>
                  </a:schemeClr>
                </a:solidFill>
              </a:rPr>
              <a:t>Педагог  должен определить зону, ее границы ( что уже знает студент) и проблему.</a:t>
            </a:r>
          </a:p>
          <a:p>
            <a:pPr marL="514350" indent="-514350" eaLnBrk="1" hangingPunct="1">
              <a:lnSpc>
                <a:spcPct val="80000"/>
              </a:lnSpc>
              <a:buAutoNum type="arabicPeriod"/>
              <a:defRPr/>
            </a:pPr>
            <a:r>
              <a:rPr lang="ru-RU" altLang="ru-RU" sz="2800" dirty="0">
                <a:solidFill>
                  <a:schemeClr val="accent5">
                    <a:lumMod val="75000"/>
                  </a:schemeClr>
                </a:solidFill>
              </a:rPr>
              <a:t>определив ,  предложить студенту  выполнить задания, которые будут находиться в зоне ближайшего развития.  Сделать эту зону ВИДИМОЙ, доступной для студента.</a:t>
            </a:r>
          </a:p>
          <a:p>
            <a:pPr marL="514350" indent="-514350" eaLnBrk="1" hangingPunct="1">
              <a:lnSpc>
                <a:spcPct val="80000"/>
              </a:lnSpc>
              <a:buAutoNum type="arabicPeriod"/>
              <a:defRPr/>
            </a:pPr>
            <a:r>
              <a:rPr lang="ru-RU" altLang="ru-RU" sz="2800" dirty="0">
                <a:solidFill>
                  <a:schemeClr val="accent5">
                    <a:lumMod val="75000"/>
                  </a:schemeClr>
                </a:solidFill>
              </a:rPr>
              <a:t> педагог должен  оказать студенту  ту помощь, в которой  тот больше всего нуждается.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6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6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1" y="0"/>
            <a:ext cx="7962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3376246" y="309489"/>
            <a:ext cx="7979143" cy="92846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hlink"/>
                </a:solidFill>
              </a:rPr>
              <a:t>     Принципы адаптации заданий</a:t>
            </a:r>
          </a:p>
        </p:txBody>
      </p:sp>
      <p:sp>
        <p:nvSpPr>
          <p:cNvPr id="8196" name="Текст 5"/>
          <p:cNvSpPr>
            <a:spLocks noGrp="1"/>
          </p:cNvSpPr>
          <p:nvPr>
            <p:ph type="body" idx="1"/>
          </p:nvPr>
        </p:nvSpPr>
        <p:spPr>
          <a:xfrm>
            <a:off x="2435382" y="588474"/>
            <a:ext cx="6938440" cy="733889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8197" name="Rectangle 7"/>
          <p:cNvSpPr>
            <a:spLocks noGrp="1"/>
          </p:cNvSpPr>
          <p:nvPr>
            <p:ph sz="half" idx="2"/>
          </p:nvPr>
        </p:nvSpPr>
        <p:spPr>
          <a:xfrm>
            <a:off x="1828800" y="1828800"/>
            <a:ext cx="4304714" cy="4360863"/>
          </a:xfrm>
        </p:spPr>
        <p:txBody>
          <a:bodyPr/>
          <a:lstStyle/>
          <a:p>
            <a:pPr eaLnBrk="1" hangingPunct="1"/>
            <a:endParaRPr lang="ru-RU" altLang="ru-RU" dirty="0"/>
          </a:p>
          <a:p>
            <a:pPr eaLnBrk="1" hangingPunct="1">
              <a:buFont typeface="Arial" charset="0"/>
              <a:buNone/>
            </a:pPr>
            <a:endParaRPr lang="ru-RU" altLang="ru-RU" sz="3600" b="1" dirty="0"/>
          </a:p>
          <a:p>
            <a:pPr eaLnBrk="1" hangingPunct="1">
              <a:buFont typeface="Arial" charset="0"/>
              <a:buNone/>
            </a:pPr>
            <a:endParaRPr lang="ru-RU" altLang="ru-RU" dirty="0"/>
          </a:p>
        </p:txBody>
      </p:sp>
      <p:sp>
        <p:nvSpPr>
          <p:cNvPr id="8198" name="Текст 6"/>
          <p:cNvSpPr>
            <a:spLocks noGrp="1"/>
          </p:cNvSpPr>
          <p:nvPr>
            <p:ph type="body" sz="quarter" idx="3"/>
          </p:nvPr>
        </p:nvSpPr>
        <p:spPr>
          <a:xfrm>
            <a:off x="6344528" y="1308295"/>
            <a:ext cx="5359791" cy="5289454"/>
          </a:xfrm>
        </p:spPr>
        <p:txBody>
          <a:bodyPr/>
          <a:lstStyle/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Характеристика формулировки фраз: </a:t>
            </a:r>
          </a:p>
          <a:p>
            <a:pPr lvl="0"/>
            <a:r>
              <a:rPr lang="ru-RU" dirty="0"/>
              <a:t>Краткая.  </a:t>
            </a:r>
          </a:p>
          <a:p>
            <a:pPr lvl="0"/>
            <a:r>
              <a:rPr lang="ru-RU" dirty="0"/>
              <a:t>Понятная. </a:t>
            </a:r>
          </a:p>
          <a:p>
            <a:r>
              <a:rPr lang="ru-RU" dirty="0"/>
              <a:t>Смысловая нагрузка сохраняется. </a:t>
            </a:r>
          </a:p>
          <a:p>
            <a:r>
              <a:rPr lang="ru-RU" dirty="0"/>
              <a:t>!!! </a:t>
            </a:r>
            <a:r>
              <a:rPr lang="ru-RU" dirty="0">
                <a:solidFill>
                  <a:srgbClr val="FF0000"/>
                </a:solidFill>
              </a:rPr>
              <a:t>Избегать: </a:t>
            </a:r>
          </a:p>
          <a:p>
            <a:pPr lvl="0"/>
            <a:r>
              <a:rPr lang="ru-RU" dirty="0"/>
              <a:t>Многозначные слова и выражения. </a:t>
            </a:r>
          </a:p>
          <a:p>
            <a:pPr lvl="0"/>
            <a:r>
              <a:rPr lang="ru-RU" dirty="0"/>
              <a:t>Слова с двойным смыслом. </a:t>
            </a:r>
          </a:p>
          <a:p>
            <a:pPr lvl="0"/>
            <a:r>
              <a:rPr lang="ru-RU" dirty="0"/>
              <a:t>Слова – обобщения. </a:t>
            </a:r>
          </a:p>
          <a:p>
            <a:pPr lvl="0"/>
            <a:r>
              <a:rPr lang="ru-RU" dirty="0"/>
              <a:t>Сложные и недоступные для понимания термины, фразеологизмы, вводные =«лишние» слова.</a:t>
            </a:r>
          </a:p>
          <a:p>
            <a:endParaRPr lang="ru-RU" alt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2307102" y="1828801"/>
            <a:ext cx="3615396" cy="4360862"/>
          </a:xfrm>
        </p:spPr>
        <p:txBody>
          <a:bodyPr/>
          <a:lstStyle/>
          <a:p>
            <a:pPr lvl="0">
              <a:buNone/>
            </a:pPr>
            <a:r>
              <a:rPr lang="ru-RU" sz="2400" b="1" dirty="0"/>
              <a:t>Говорить немного более громко и четко, не торопясь,  подбирая подходящий уровень</a:t>
            </a:r>
            <a:r>
              <a:rPr lang="ru-RU" sz="2400" dirty="0"/>
              <a:t>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104885" y="27370"/>
            <a:ext cx="7962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3376246" y="309489"/>
            <a:ext cx="7979143" cy="92846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hlink"/>
                </a:solidFill>
              </a:rPr>
              <a:t>     Принципы адаптации заданий</a:t>
            </a:r>
          </a:p>
        </p:txBody>
      </p:sp>
      <p:sp>
        <p:nvSpPr>
          <p:cNvPr id="8196" name="Текст 5"/>
          <p:cNvSpPr>
            <a:spLocks noGrp="1"/>
          </p:cNvSpPr>
          <p:nvPr>
            <p:ph type="body" idx="1"/>
          </p:nvPr>
        </p:nvSpPr>
        <p:spPr>
          <a:xfrm>
            <a:off x="2435382" y="588475"/>
            <a:ext cx="6938440" cy="719820"/>
          </a:xfrm>
        </p:spPr>
        <p:txBody>
          <a:bodyPr/>
          <a:lstStyle/>
          <a:p>
            <a:r>
              <a:rPr lang="ru-RU" altLang="ru-RU" dirty="0">
                <a:solidFill>
                  <a:srgbClr val="0070C0"/>
                </a:solidFill>
              </a:rPr>
              <a:t>                  для студентов с нарушением слуха</a:t>
            </a:r>
          </a:p>
        </p:txBody>
      </p:sp>
      <p:sp>
        <p:nvSpPr>
          <p:cNvPr id="8197" name="Rectangle 7"/>
          <p:cNvSpPr>
            <a:spLocks noGrp="1"/>
          </p:cNvSpPr>
          <p:nvPr>
            <p:ph sz="half" idx="2"/>
          </p:nvPr>
        </p:nvSpPr>
        <p:spPr>
          <a:xfrm>
            <a:off x="1828800" y="1828800"/>
            <a:ext cx="4304714" cy="4360863"/>
          </a:xfrm>
        </p:spPr>
        <p:txBody>
          <a:bodyPr/>
          <a:lstStyle/>
          <a:p>
            <a:pPr eaLnBrk="1" hangingPunct="1"/>
            <a:endParaRPr lang="ru-RU" altLang="ru-RU" dirty="0"/>
          </a:p>
          <a:p>
            <a:pPr eaLnBrk="1" hangingPunct="1">
              <a:buFont typeface="Arial" charset="0"/>
              <a:buNone/>
            </a:pPr>
            <a:endParaRPr lang="ru-RU" altLang="ru-RU" sz="3600" b="1" dirty="0"/>
          </a:p>
          <a:p>
            <a:pPr eaLnBrk="1" hangingPunct="1">
              <a:buFont typeface="Arial" charset="0"/>
              <a:buNone/>
            </a:pPr>
            <a:endParaRPr lang="ru-RU" altLang="ru-RU" dirty="0"/>
          </a:p>
        </p:txBody>
      </p:sp>
      <p:sp>
        <p:nvSpPr>
          <p:cNvPr id="8198" name="Текст 6"/>
          <p:cNvSpPr>
            <a:spLocks noGrp="1"/>
          </p:cNvSpPr>
          <p:nvPr>
            <p:ph type="body" sz="quarter" idx="3"/>
          </p:nvPr>
        </p:nvSpPr>
        <p:spPr>
          <a:xfrm>
            <a:off x="6344528" y="1308295"/>
            <a:ext cx="5359791" cy="5289454"/>
          </a:xfrm>
        </p:spPr>
        <p:txBody>
          <a:bodyPr/>
          <a:lstStyle/>
          <a:p>
            <a:endParaRPr lang="ru-RU" dirty="0"/>
          </a:p>
          <a:p>
            <a:endParaRPr lang="ru-RU" altLang="ru-RU"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929B1F-DBE0-4C2B-850C-D0A75D2F0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200" y="1647940"/>
            <a:ext cx="5474328" cy="4455420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2CD920D4-3C0B-4D08-8A87-C0AC332BD7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949440" y="1695365"/>
            <a:ext cx="5137675" cy="44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95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900igr.net/datai/fizkultura/Kompleks-uprazhnenij/0005-006-Klassifikatsija-ORU.jpg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-38100" y="-114300"/>
            <a:ext cx="7662789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7"/>
          <p:cNvSpPr>
            <a:spLocks noGrp="1"/>
          </p:cNvSpPr>
          <p:nvPr>
            <p:ph type="title" idx="4294967295"/>
          </p:nvPr>
        </p:nvSpPr>
        <p:spPr>
          <a:xfrm>
            <a:off x="1916113" y="365125"/>
            <a:ext cx="9437687" cy="962025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0070C0"/>
                </a:solidFill>
              </a:rPr>
              <a:t>Глухие (</a:t>
            </a:r>
            <a:r>
              <a:rPr lang="en-US" sz="2800" b="1" dirty="0">
                <a:solidFill>
                  <a:srgbClr val="0070C0"/>
                </a:solidFill>
              </a:rPr>
              <a:t>Deaf) – 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субкультурная</a:t>
            </a:r>
            <a:r>
              <a:rPr lang="ru-RU" sz="2800" b="1" dirty="0">
                <a:solidFill>
                  <a:srgbClr val="0070C0"/>
                </a:solidFill>
              </a:rPr>
              <a:t> общность</a:t>
            </a:r>
            <a:br>
              <a:rPr lang="ru-RU" altLang="ru-RU" sz="2800" b="1" dirty="0">
                <a:solidFill>
                  <a:srgbClr val="0070C0"/>
                </a:solidFill>
              </a:rPr>
            </a:b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6149" name="Rectangle 14"/>
          <p:cNvSpPr>
            <a:spLocks noGrp="1"/>
          </p:cNvSpPr>
          <p:nvPr>
            <p:ph type="body" sz="half" idx="4294967295"/>
          </p:nvPr>
        </p:nvSpPr>
        <p:spPr>
          <a:xfrm>
            <a:off x="6696222" y="1603717"/>
            <a:ext cx="4617891" cy="445100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400" dirty="0"/>
              <a:t>Билингвизм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400" dirty="0"/>
              <a:t>Русский жестовый язык – полноценная лингвистическая система.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400" dirty="0"/>
              <a:t>Специфика общения, свой культурный код, культурный микросоциум.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</a:rPr>
              <a:t>Нужно учитывать это при формировании групп, подгрупп.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</a:rPr>
              <a:t> Рассказывать слышащим о глухих, жестовом языке.</a:t>
            </a:r>
          </a:p>
        </p:txBody>
      </p:sp>
      <p:pic>
        <p:nvPicPr>
          <p:cNvPr id="615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748" y="1226821"/>
            <a:ext cx="4171780" cy="527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0" y="-322263"/>
            <a:ext cx="8096250" cy="69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47626"/>
            <a:ext cx="7728038" cy="573087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Как это на практике?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013" y="407406"/>
            <a:ext cx="6429375" cy="64505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800" dirty="0"/>
              <a:t> </a:t>
            </a:r>
            <a:r>
              <a:rPr lang="ru-RU" sz="2000" b="1" dirty="0"/>
              <a:t>- Студенты должны видеть артикуляцию, слабослышащие – лучше слышать.  Первая парта.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-НАГЛЯДНОСТЬ : субтитры, анимация, презентации.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-ОПОРА НА АДАПТИРОВАННЫЙ ТЕКСТ : презентация, распечатка лекции.  </a:t>
            </a:r>
            <a:r>
              <a:rPr lang="ru-RU" sz="2000" b="1" dirty="0"/>
              <a:t>Сурдопереводчик может дать рекомендации по адаптации текста.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/>
              <a:t>-   Новое –через знакомое ( примеры, аналогии).</a:t>
            </a:r>
          </a:p>
          <a:p>
            <a:pPr>
              <a:buFontTx/>
              <a:buChar char="-"/>
              <a:defRPr/>
            </a:pPr>
            <a:r>
              <a:rPr lang="ru-RU" sz="2000" b="1" dirty="0"/>
              <a:t>Форма  контроля знаний с учетом возможностей студентов ( тесты с ясной формулировкой).</a:t>
            </a:r>
          </a:p>
          <a:p>
            <a:pPr>
              <a:buFontTx/>
              <a:buChar char="-"/>
              <a:defRPr/>
            </a:pPr>
            <a:r>
              <a:rPr lang="ru-RU" sz="2000" b="1" dirty="0"/>
              <a:t>Теория –порциями, сразу подкрепленная практикой.  «Маленькие шаги».</a:t>
            </a:r>
          </a:p>
          <a:p>
            <a:pPr>
              <a:buFontTx/>
              <a:buChar char="-"/>
              <a:defRPr/>
            </a:pPr>
            <a:r>
              <a:rPr lang="ru-RU" sz="2000" b="1" dirty="0"/>
              <a:t>Использование специальной программы по конвертации голоса в текст на телефоне.</a:t>
            </a:r>
          </a:p>
          <a:p>
            <a:pPr>
              <a:buFontTx/>
              <a:buChar char="-"/>
              <a:defRPr/>
            </a:pPr>
            <a:r>
              <a:rPr lang="ru-RU" sz="2000" b="1" dirty="0"/>
              <a:t>Учитывать, что неслышащим нужно больше времени ( не могут одновременно писать и вникать в объяснение). Разрешать при работе телефон : когда не успевают, фотографируют доску.</a:t>
            </a:r>
          </a:p>
          <a:p>
            <a:pPr>
              <a:buFontTx/>
              <a:buChar char="-"/>
              <a:defRPr/>
            </a:pPr>
            <a:r>
              <a:rPr lang="ru-RU" sz="2000" b="1" dirty="0"/>
              <a:t>Учить и применять жестовый язык глухих.</a:t>
            </a:r>
          </a:p>
          <a:p>
            <a:pPr>
              <a:buFontTx/>
              <a:buChar char="-"/>
              <a:defRPr/>
            </a:pPr>
            <a:endParaRPr lang="ru-RU" sz="2800" dirty="0"/>
          </a:p>
        </p:txBody>
      </p:sp>
      <p:sp>
        <p:nvSpPr>
          <p:cNvPr id="1024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24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81100"/>
            <a:ext cx="40862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169545" y="-187895"/>
            <a:ext cx="11315700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55888" y="280988"/>
            <a:ext cx="4878387" cy="269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/>
          </a:p>
        </p:txBody>
      </p:sp>
      <p:sp>
        <p:nvSpPr>
          <p:cNvPr id="5" name="Прямоугольник 4"/>
          <p:cNvSpPr/>
          <p:nvPr/>
        </p:nvSpPr>
        <p:spPr>
          <a:xfrm>
            <a:off x="5514975" y="3243263"/>
            <a:ext cx="5537200" cy="269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E69F6-6F5F-4804-896B-E0575CE2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632" y="365126"/>
            <a:ext cx="7441756" cy="1019176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Дистанционное обучение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0FBF4-F6CC-466A-A5CB-14462F1D3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C78330D-8971-4125-A36B-D6FABD1AAA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6652" y="1366852"/>
            <a:ext cx="4776217" cy="4797394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0BDB31F5-C2E6-45E7-BFD3-498F6F7AE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9144" y="1681163"/>
            <a:ext cx="4976243" cy="44132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BD0418D-CF40-4251-88F4-B4B57C177B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dirty="0"/>
              <a:t>Возможность текстового общения с неслышащими в процессе.</a:t>
            </a:r>
          </a:p>
          <a:p>
            <a:r>
              <a:rPr lang="ru-RU" sz="2000" dirty="0"/>
              <a:t>Использование видеоматериалов. Предъявляемая видеоинформация может сопровождаться текстовой бегущей строкой </a:t>
            </a:r>
          </a:p>
          <a:p>
            <a:r>
              <a:rPr lang="ru-RU" sz="2000" dirty="0"/>
              <a:t>Лекции с бегущей строкой ( Скайп)</a:t>
            </a:r>
          </a:p>
          <a:p>
            <a:r>
              <a:rPr lang="ru-RU" sz="2000" dirty="0"/>
              <a:t>Консультации с  демонстрацией экрана и участием сурдопереводчика ( </a:t>
            </a:r>
            <a:r>
              <a:rPr lang="ru-RU" sz="2000" dirty="0" err="1"/>
              <a:t>Дискорд</a:t>
            </a:r>
            <a:r>
              <a:rPr lang="ru-RU" sz="2000" dirty="0"/>
              <a:t>)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123825" y="-158750"/>
            <a:ext cx="11315700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55888" y="280988"/>
            <a:ext cx="4878387" cy="269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/>
          </a:p>
        </p:txBody>
      </p:sp>
      <p:sp>
        <p:nvSpPr>
          <p:cNvPr id="5" name="Прямоугольник 4"/>
          <p:cNvSpPr/>
          <p:nvPr/>
        </p:nvSpPr>
        <p:spPr>
          <a:xfrm>
            <a:off x="5514975" y="3243263"/>
            <a:ext cx="5537200" cy="269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/>
          </a:p>
        </p:txBody>
      </p:sp>
      <p:sp>
        <p:nvSpPr>
          <p:cNvPr id="11269" name="Rectangle 13"/>
          <p:cNvSpPr>
            <a:spLocks noGrp="1"/>
          </p:cNvSpPr>
          <p:nvPr>
            <p:ph type="title" idx="4294967295"/>
          </p:nvPr>
        </p:nvSpPr>
        <p:spPr>
          <a:xfrm>
            <a:off x="4514850" y="833438"/>
            <a:ext cx="7305675" cy="3662362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hlink"/>
                </a:solidFill>
              </a:rPr>
              <a:t>Инклюзивное образование –</a:t>
            </a:r>
            <a:br>
              <a:rPr lang="ru-RU" altLang="ru-RU" sz="2800" b="1" dirty="0">
                <a:solidFill>
                  <a:schemeClr val="hlink"/>
                </a:solidFill>
              </a:rPr>
            </a:br>
            <a:br>
              <a:rPr lang="ru-RU" altLang="ru-RU" sz="2800" b="1" dirty="0">
                <a:solidFill>
                  <a:schemeClr val="hlink"/>
                </a:solidFill>
              </a:rPr>
            </a:br>
            <a:r>
              <a:rPr lang="ru-RU" altLang="ru-RU" sz="2800" b="1" dirty="0">
                <a:solidFill>
                  <a:schemeClr val="hlink"/>
                </a:solidFill>
              </a:rPr>
              <a:t> обеспечение равного доступа к образованию для всех обучающихся с учетом разнообразия </a:t>
            </a:r>
            <a:br>
              <a:rPr lang="ru-RU" altLang="ru-RU" sz="2800" b="1" dirty="0">
                <a:solidFill>
                  <a:schemeClr val="hlink"/>
                </a:solidFill>
              </a:rPr>
            </a:br>
            <a:r>
              <a:rPr lang="ru-RU" altLang="ru-RU" sz="2800" b="1" dirty="0">
                <a:solidFill>
                  <a:srgbClr val="FF0000"/>
                </a:solidFill>
              </a:rPr>
              <a:t>особых образовательных потребностей и индивидуальных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230245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-14288" y="-79375"/>
            <a:ext cx="11315701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08550" y="552450"/>
            <a:ext cx="4878388" cy="2690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/>
          </a:p>
        </p:txBody>
      </p:sp>
      <p:sp>
        <p:nvSpPr>
          <p:cNvPr id="5" name="Прямоугольник 4"/>
          <p:cNvSpPr/>
          <p:nvPr/>
        </p:nvSpPr>
        <p:spPr>
          <a:xfrm>
            <a:off x="5514975" y="3243263"/>
            <a:ext cx="5537200" cy="269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/>
          </a:p>
        </p:txBody>
      </p:sp>
      <p:sp>
        <p:nvSpPr>
          <p:cNvPr id="3077" name="Rectang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altLang="ru-RU" sz="4000" b="1" dirty="0">
                <a:solidFill>
                  <a:schemeClr val="hlink"/>
                </a:solidFill>
              </a:rPr>
            </a:br>
            <a:br>
              <a:rPr lang="ru-RU" altLang="ru-RU" sz="4000" b="1" dirty="0">
                <a:solidFill>
                  <a:schemeClr val="hlink"/>
                </a:solidFill>
              </a:rPr>
            </a:br>
            <a:br>
              <a:rPr lang="ru-RU" altLang="ru-RU" sz="3200" b="1" dirty="0">
                <a:solidFill>
                  <a:schemeClr val="hlink"/>
                </a:solidFill>
              </a:rPr>
            </a:br>
            <a:endParaRPr lang="ru-RU" altLang="ru-RU" sz="3200" b="1" dirty="0">
              <a:solidFill>
                <a:schemeClr val="hlin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771177" y="692727"/>
            <a:ext cx="6582624" cy="5484236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«</a:t>
            </a:r>
            <a:r>
              <a:rPr lang="ru-RU" sz="3200" dirty="0"/>
              <a:t>Проблема воспитания глухо-немых составляет, по всей вероятности, самую увлекательную и трудную главу педагогики».</a:t>
            </a:r>
            <a:br>
              <a:rPr lang="ru-RU" sz="3200" dirty="0"/>
            </a:br>
            <a:r>
              <a:rPr lang="ru-RU" sz="3200" dirty="0"/>
              <a:t>                                                                                                                </a:t>
            </a:r>
            <a:r>
              <a:rPr lang="ru-RU" sz="3200" dirty="0" err="1"/>
              <a:t>Л.С.Выготский</a:t>
            </a: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CFF4301-7A8C-4E4D-ADF1-BEDD805E6F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5" y="2182483"/>
            <a:ext cx="3558030" cy="350268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0" y="-114300"/>
            <a:ext cx="11557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332849" y="295275"/>
            <a:ext cx="7935351" cy="1786743"/>
          </a:xfrm>
        </p:spPr>
        <p:txBody>
          <a:bodyPr/>
          <a:lstStyle/>
          <a:p>
            <a:pPr eaLnBrk="1" hangingPunct="1">
              <a:defRPr/>
            </a:pPr>
            <a:br>
              <a:rPr lang="ru-RU" altLang="ru-RU" sz="2800" b="1" dirty="0">
                <a:solidFill>
                  <a:schemeClr val="hlink"/>
                </a:solidFill>
              </a:rPr>
            </a:br>
            <a:r>
              <a:rPr lang="ru-RU" altLang="ru-RU" sz="2800" b="1" dirty="0">
                <a:solidFill>
                  <a:schemeClr val="hlink"/>
                </a:solidFill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  <a:t>«А он совсем не может говорить?»</a:t>
            </a:r>
            <a:b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  <a:t> «Они совсем не слышат?»</a:t>
            </a:r>
            <a:br>
              <a:rPr lang="ru-RU" altLang="ru-RU" sz="2800" b="1" dirty="0">
                <a:solidFill>
                  <a:schemeClr val="hlink"/>
                </a:solidFill>
              </a:rPr>
            </a:br>
            <a:r>
              <a:rPr lang="ru-RU" altLang="ru-RU" sz="2800" b="1" dirty="0">
                <a:solidFill>
                  <a:schemeClr val="hlink"/>
                </a:solidFill>
              </a:rPr>
              <a:t>                                                    -  </a:t>
            </a:r>
            <a:r>
              <a:rPr lang="ru-RU" altLang="ru-RU" sz="3200" b="1" dirty="0">
                <a:solidFill>
                  <a:srgbClr val="FF0000"/>
                </a:solidFill>
              </a:rPr>
              <a:t>ВСЕ РАЗНЫЕ !</a:t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2800" b="1" dirty="0">
                <a:solidFill>
                  <a:schemeClr val="hlink"/>
                </a:solidFill>
              </a:rPr>
              <a:t>«»</a:t>
            </a:r>
          </a:p>
        </p:txBody>
      </p:sp>
      <p:sp>
        <p:nvSpPr>
          <p:cNvPr id="4100" name="Rectangle 7"/>
          <p:cNvSpPr>
            <a:spLocks noGrp="1"/>
          </p:cNvSpPr>
          <p:nvPr>
            <p:ph type="body" sz="half" idx="4294967295"/>
          </p:nvPr>
        </p:nvSpPr>
        <p:spPr>
          <a:xfrm>
            <a:off x="6386733" y="2428875"/>
            <a:ext cx="5043268" cy="3748088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Слабослышащие</a:t>
            </a:r>
          </a:p>
          <a:p>
            <a:pPr eaLnBrk="1" hangingPunct="1"/>
            <a:r>
              <a:rPr lang="ru-RU" altLang="ru-RU" sz="3200" dirty="0"/>
              <a:t>Глухие</a:t>
            </a:r>
          </a:p>
          <a:p>
            <a:pPr eaLnBrk="1" hangingPunct="1"/>
            <a:r>
              <a:rPr lang="ru-RU" altLang="ru-RU" sz="3200" dirty="0"/>
              <a:t>Позднооглохшие</a:t>
            </a:r>
          </a:p>
          <a:p>
            <a:pPr eaLnBrk="1" hangingPunct="1"/>
            <a:endParaRPr lang="ru-RU" altLang="ru-RU" dirty="0"/>
          </a:p>
          <a:p>
            <a:pPr eaLnBrk="1" hangingPunct="1">
              <a:buFont typeface="Arial" charset="0"/>
              <a:buNone/>
            </a:pPr>
            <a:endParaRPr lang="ru-RU" altLang="ru-RU" sz="3600" b="1" dirty="0"/>
          </a:p>
          <a:p>
            <a:pPr eaLnBrk="1" hangingPunct="1">
              <a:buFont typeface="Arial" charset="0"/>
              <a:buNone/>
            </a:pPr>
            <a:endParaRPr lang="ru-RU" altLang="ru-RU" dirty="0"/>
          </a:p>
        </p:txBody>
      </p:sp>
      <p:pic>
        <p:nvPicPr>
          <p:cNvPr id="4101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386" y="1356067"/>
            <a:ext cx="40481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-38100" y="-114300"/>
            <a:ext cx="6424832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Grp="1"/>
          </p:cNvSpPr>
          <p:nvPr>
            <p:ph type="title" idx="4294967295"/>
          </p:nvPr>
        </p:nvSpPr>
        <p:spPr>
          <a:xfrm>
            <a:off x="3742006" y="365125"/>
            <a:ext cx="7611794" cy="11477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Причины потери слуха</a:t>
            </a:r>
          </a:p>
        </p:txBody>
      </p:sp>
      <p:sp>
        <p:nvSpPr>
          <p:cNvPr id="5124" name="Rectangle 8"/>
          <p:cNvSpPr>
            <a:spLocks noGrp="1"/>
          </p:cNvSpPr>
          <p:nvPr>
            <p:ph type="body" idx="4294967295"/>
          </p:nvPr>
        </p:nvSpPr>
        <p:spPr>
          <a:xfrm>
            <a:off x="3671668" y="1463040"/>
            <a:ext cx="7934178" cy="4768948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>
                <a:solidFill>
                  <a:srgbClr val="FF0000"/>
                </a:solidFill>
              </a:rPr>
              <a:t>Первая группа </a:t>
            </a:r>
            <a:r>
              <a:rPr lang="ru-RU" dirty="0"/>
              <a:t>— это причины и факторы, приводящие к возникновению наследственной глухоты или тугоухости. </a:t>
            </a:r>
          </a:p>
          <a:p>
            <a:pPr eaLnBrk="1" hangingPunct="1">
              <a:buNone/>
            </a:pPr>
            <a:r>
              <a:rPr lang="ru-RU" dirty="0">
                <a:solidFill>
                  <a:srgbClr val="FF0000"/>
                </a:solidFill>
              </a:rPr>
              <a:t>Вторая группа </a:t>
            </a:r>
            <a:r>
              <a:rPr lang="ru-RU" dirty="0"/>
              <a:t>— факторы, воздействующие на развивающийся плод во время беременности матери или приводящие к общей интоксикации организма матери в этот период (врожденное нарушение слуха).</a:t>
            </a:r>
          </a:p>
          <a:p>
            <a:pPr eaLnBrk="1" hangingPunct="1"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Третья группа </a:t>
            </a:r>
            <a:r>
              <a:rPr lang="ru-RU" dirty="0"/>
              <a:t>— факторы, действующие на сохранный орган слуха ребенка в процессе его жизни (приобретенное нарушение слуха). </a:t>
            </a:r>
            <a:endParaRPr lang="ru-RU" altLang="ru-RU" b="1" dirty="0"/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3815422" y="1674325"/>
            <a:ext cx="6591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endParaRPr lang="ru-RU" alt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-38100" y="-114300"/>
            <a:ext cx="809625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Grp="1"/>
          </p:cNvSpPr>
          <p:nvPr>
            <p:ph type="title"/>
          </p:nvPr>
        </p:nvSpPr>
        <p:spPr>
          <a:xfrm>
            <a:off x="2335237" y="267286"/>
            <a:ext cx="8060787" cy="71745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563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Глухота  - это не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просто</a:t>
            </a:r>
            <a:r>
              <a:rPr lang="ru-RU" altLang="ru-RU" sz="2800" b="1" dirty="0">
                <a:solidFill>
                  <a:srgbClr val="0563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отсутствие слуха</a:t>
            </a: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87926" y="1420837"/>
            <a:ext cx="5967461" cy="4440213"/>
          </a:xfrm>
        </p:spPr>
        <p:txBody>
          <a:bodyPr/>
          <a:lstStyle/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Всякий телесный недостаток будь-то слепота, глухота … — не только изменяет отношение человека к миру, но прежде всего сказывается на отношениях с людьми. »</a:t>
            </a:r>
            <a:endParaRPr lang="ru-RU" altLang="ru-RU" sz="2400" b="1" dirty="0"/>
          </a:p>
          <a:p>
            <a:r>
              <a:rPr lang="ru-RU" altLang="ru-RU" sz="2400" dirty="0"/>
              <a:t>«Социальный вывих».</a:t>
            </a:r>
          </a:p>
          <a:p>
            <a:pPr marL="0" indent="0">
              <a:buNone/>
            </a:pPr>
            <a:r>
              <a:rPr lang="ru-RU" altLang="ru-RU" sz="2400" dirty="0"/>
              <a:t>Задача : не столько компенсировать биологическую сторону дефекта, сколько  сделать возможным взаимодействие в социуме, используя все доступные средства.</a:t>
            </a:r>
          </a:p>
        </p:txBody>
      </p:sp>
      <p:sp>
        <p:nvSpPr>
          <p:cNvPr id="5124" name="Rectangle 8"/>
          <p:cNvSpPr>
            <a:spLocks noGrp="1"/>
          </p:cNvSpPr>
          <p:nvPr>
            <p:ph type="body" sz="half" idx="2"/>
          </p:nvPr>
        </p:nvSpPr>
        <p:spPr>
          <a:xfrm>
            <a:off x="2067950" y="1674056"/>
            <a:ext cx="3066757" cy="385454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b="1" dirty="0"/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3857625" y="1744663"/>
            <a:ext cx="6591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endParaRPr lang="ru-RU" altLang="ru-RU" sz="2000" b="1" dirty="0"/>
          </a:p>
        </p:txBody>
      </p:sp>
      <p:pic>
        <p:nvPicPr>
          <p:cNvPr id="23554" name="Picture 2" descr="C:\Users\123\Pictures\выгот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891" y="1641523"/>
            <a:ext cx="2948816" cy="3919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-38100" y="-114300"/>
            <a:ext cx="809625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Grp="1"/>
          </p:cNvSpPr>
          <p:nvPr>
            <p:ph type="title"/>
          </p:nvPr>
        </p:nvSpPr>
        <p:spPr>
          <a:xfrm>
            <a:off x="2447778" y="365125"/>
            <a:ext cx="8906022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0070C0"/>
                </a:solidFill>
              </a:rPr>
              <a:t>Социальные последствия нарушения слуха</a:t>
            </a:r>
            <a:endParaRPr lang="ru-RU" alt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4" name="Rectangle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b="1" dirty="0"/>
          </a:p>
          <a:p>
            <a:pPr eaLnBrk="1" hangingPunct="1">
              <a:buFont typeface="Arial" charset="0"/>
              <a:buNone/>
            </a:pPr>
            <a:endParaRPr lang="ru-RU" alt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72200" y="1448554"/>
            <a:ext cx="5181600" cy="4728409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«</a:t>
            </a:r>
            <a:r>
              <a:rPr lang="ru-RU" sz="2400" dirty="0" err="1"/>
              <a:t>Глухо-немота</a:t>
            </a:r>
            <a:r>
              <a:rPr lang="ru-RU" sz="2400" dirty="0"/>
              <a:t> у человека оказывается неизмеримо большим несчастьем, потому что она изолирует человека от всякого общения с </a:t>
            </a:r>
            <a:r>
              <a:rPr lang="ru-RU" sz="2400" dirty="0" err="1"/>
              <a:t>людьми.Она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лишая его речи, </a:t>
            </a:r>
            <a:r>
              <a:rPr lang="ru-RU" sz="2400" dirty="0"/>
              <a:t>отрезывает его от социального опыта, выключает из общей связи».  ( Л.С. Выготский)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«Слепота отрывает от предметов, глухота – от людей»  (</a:t>
            </a:r>
            <a:r>
              <a:rPr lang="ru-RU" sz="2400" dirty="0" err="1"/>
              <a:t>Х.Келлер</a:t>
            </a:r>
            <a:r>
              <a:rPr lang="ru-RU" sz="2400" dirty="0"/>
              <a:t>)</a:t>
            </a:r>
          </a:p>
          <a:p>
            <a:pPr>
              <a:buNone/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3857625" y="1744663"/>
            <a:ext cx="6591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endParaRPr lang="ru-RU" altLang="ru-RU" sz="2000" b="1" dirty="0"/>
          </a:p>
        </p:txBody>
      </p:sp>
      <p:pic>
        <p:nvPicPr>
          <p:cNvPr id="8" name="Содержимое 7" descr="изоля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71237" y="1828800"/>
            <a:ext cx="4734142" cy="341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 l="-433" t="-1868" r="433" b="6934"/>
          <a:stretch>
            <a:fillRect/>
          </a:stretch>
        </p:blipFill>
        <p:spPr bwMode="auto">
          <a:xfrm>
            <a:off x="21868" y="-114300"/>
            <a:ext cx="809625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Grp="1"/>
          </p:cNvSpPr>
          <p:nvPr>
            <p:ph type="title" idx="4294967295"/>
          </p:nvPr>
        </p:nvSpPr>
        <p:spPr>
          <a:xfrm>
            <a:off x="3256794" y="365126"/>
            <a:ext cx="8096251" cy="552786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563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Глухота  - это не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просто</a:t>
            </a:r>
            <a:r>
              <a:rPr lang="ru-RU" altLang="ru-RU" sz="2800" b="1" dirty="0">
                <a:solidFill>
                  <a:srgbClr val="0563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отсутствие слуха</a:t>
            </a: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4" name="Rectangle 8"/>
          <p:cNvSpPr>
            <a:spLocks noGrp="1"/>
          </p:cNvSpPr>
          <p:nvPr>
            <p:ph type="body" idx="4294967295"/>
          </p:nvPr>
        </p:nvSpPr>
        <p:spPr>
          <a:xfrm>
            <a:off x="1511929" y="1252025"/>
            <a:ext cx="9644923" cy="5150021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b="1" dirty="0"/>
          </a:p>
          <a:p>
            <a:pPr eaLnBrk="1" hangingPunct="1">
              <a:buFont typeface="Arial" charset="0"/>
              <a:buNone/>
            </a:pPr>
            <a:endParaRPr lang="ru-RU" altLang="ru-RU" b="1" dirty="0"/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3195873" y="1252025"/>
            <a:ext cx="8754701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dirty="0">
                <a:solidFill>
                  <a:srgbClr val="FF0000"/>
                </a:solidFill>
              </a:rPr>
              <a:t>Это препятствие для развития речи в широком смысле:</a:t>
            </a:r>
          </a:p>
          <a:p>
            <a:pPr eaLnBrk="1" hangingPunct="1">
              <a:buFontTx/>
              <a:buChar char="-"/>
            </a:pPr>
            <a:endParaRPr lang="ru-RU" altLang="ru-RU" sz="2000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r>
              <a:rPr lang="ru-RU" altLang="ru-RU" sz="2000" b="1" dirty="0"/>
              <a:t>Трудности в понимании  не только устной, но и письменной речи (текст учебника)</a:t>
            </a:r>
            <a:br>
              <a:rPr lang="ru-RU" altLang="ru-RU" sz="2000" b="1" dirty="0"/>
            </a:br>
            <a:endParaRPr lang="ru-RU" altLang="ru-RU" sz="2000" b="1" dirty="0"/>
          </a:p>
          <a:p>
            <a:pPr eaLnBrk="1" hangingPunct="1">
              <a:buFontTx/>
              <a:buChar char="-"/>
            </a:pPr>
            <a:r>
              <a:rPr lang="ru-RU" altLang="ru-RU" sz="2000" b="1" dirty="0"/>
              <a:t>Трудности с выражением мыслей  на русском языке –  устно и письменно,</a:t>
            </a:r>
          </a:p>
          <a:p>
            <a:pPr eaLnBrk="1" hangingPunct="1">
              <a:buFontTx/>
              <a:buChar char="-"/>
            </a:pPr>
            <a:r>
              <a:rPr lang="ru-RU" altLang="ru-RU" sz="2000" b="1" dirty="0"/>
              <a:t> бедный словарный запас, </a:t>
            </a:r>
            <a:r>
              <a:rPr lang="ru-RU" altLang="ru-RU" sz="2000" b="1" dirty="0" err="1"/>
              <a:t>аграмматизм</a:t>
            </a:r>
            <a:r>
              <a:rPr lang="ru-RU" altLang="ru-RU" sz="2000" b="1" dirty="0"/>
              <a:t>: </a:t>
            </a:r>
          </a:p>
          <a:p>
            <a:pPr eaLnBrk="1" hangingPunct="1">
              <a:buFontTx/>
              <a:buChar char="-"/>
            </a:pPr>
            <a:endParaRPr lang="ru-RU" altLang="ru-RU" sz="2000" b="1" dirty="0"/>
          </a:p>
          <a:p>
            <a:pPr eaLnBrk="1" hangingPunct="1"/>
            <a:r>
              <a:rPr lang="ru-RU" altLang="ru-RU" sz="2000" dirty="0"/>
              <a:t>Преподаватель: «Нужно </a:t>
            </a:r>
            <a:r>
              <a:rPr lang="ru-RU" altLang="ru-RU" sz="2000" dirty="0">
                <a:solidFill>
                  <a:srgbClr val="FF0000"/>
                </a:solidFill>
              </a:rPr>
              <a:t>просто</a:t>
            </a:r>
            <a:r>
              <a:rPr lang="ru-RU" altLang="ru-RU" sz="2000" dirty="0"/>
              <a:t>   письменно ответить на  вопрос и выразить собственное отношение к проблеме.» </a:t>
            </a:r>
          </a:p>
          <a:p>
            <a:pPr eaLnBrk="1" hangingPunct="1">
              <a:buFontTx/>
              <a:buChar char="-"/>
            </a:pPr>
            <a:r>
              <a:rPr lang="ru-RU" altLang="ru-RU" sz="2000" dirty="0"/>
              <a:t>Глухой студент  : «……..»</a:t>
            </a:r>
            <a:br>
              <a:rPr lang="ru-RU" altLang="ru-RU" sz="2000" dirty="0"/>
            </a:br>
            <a:endParaRPr lang="ru-RU" altLang="ru-RU" sz="2000" dirty="0"/>
          </a:p>
          <a:p>
            <a:pPr eaLnBrk="1" hangingPunct="1">
              <a:buFontTx/>
              <a:buChar char="-"/>
            </a:pPr>
            <a:r>
              <a:rPr lang="ru-RU" altLang="ru-RU" sz="2000" b="1" dirty="0"/>
              <a:t>Трудности с выделением основной идеи:</a:t>
            </a:r>
          </a:p>
          <a:p>
            <a:pPr eaLnBrk="1" hangingPunct="1">
              <a:buFontTx/>
              <a:buChar char="-"/>
            </a:pPr>
            <a:endParaRPr lang="ru-RU" altLang="ru-RU" sz="2000" b="1" dirty="0"/>
          </a:p>
          <a:p>
            <a:pPr eaLnBrk="1" hangingPunct="1"/>
            <a:r>
              <a:rPr lang="ru-RU" altLang="ru-RU" sz="2000" dirty="0"/>
              <a:t> Преподаватель:«Нужно  </a:t>
            </a:r>
            <a:r>
              <a:rPr lang="ru-RU" altLang="ru-RU" sz="2000" dirty="0">
                <a:solidFill>
                  <a:srgbClr val="FF0000"/>
                </a:solidFill>
              </a:rPr>
              <a:t>просто </a:t>
            </a:r>
            <a:r>
              <a:rPr lang="ru-RU" altLang="ru-RU" sz="2000" dirty="0"/>
              <a:t>написать конспект.» </a:t>
            </a:r>
          </a:p>
          <a:p>
            <a:pPr eaLnBrk="1" hangingPunct="1"/>
            <a:r>
              <a:rPr lang="ru-RU" altLang="ru-RU" sz="2000" dirty="0"/>
              <a:t>Глухой студент : «……..»</a:t>
            </a:r>
          </a:p>
          <a:p>
            <a:pPr eaLnBrk="1" hangingPunct="1">
              <a:buFont typeface="Arial" charset="0"/>
              <a:buNone/>
            </a:pPr>
            <a:endParaRPr lang="ru-RU" altLang="ru-RU" sz="2000" dirty="0"/>
          </a:p>
          <a:p>
            <a:pPr eaLnBrk="1" hangingPunct="1">
              <a:buFont typeface="Arial" charset="0"/>
              <a:buNone/>
            </a:pPr>
            <a:endParaRPr lang="ru-RU" alt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ru-RU" dirty="0"/>
            </a:br>
            <a:r>
              <a:rPr lang="ru-RU" altLang="ru-RU" dirty="0"/>
              <a:t> </a:t>
            </a:r>
            <a:r>
              <a:rPr lang="ru-RU" altLang="ru-RU" sz="3600" dirty="0"/>
              <a:t>«</a:t>
            </a:r>
            <a:r>
              <a:rPr lang="ru-RU" altLang="ru-RU" sz="3600" b="1" dirty="0"/>
              <a:t> Нужно было </a:t>
            </a:r>
            <a:r>
              <a:rPr lang="ru-RU" altLang="ru-RU" sz="3600" b="1" dirty="0">
                <a:solidFill>
                  <a:srgbClr val="FF0000"/>
                </a:solidFill>
              </a:rPr>
              <a:t>просто</a:t>
            </a:r>
            <a:r>
              <a:rPr lang="ru-RU" altLang="ru-RU" sz="3600" b="1" dirty="0"/>
              <a:t> прочитать и выучить теорию»</a:t>
            </a:r>
          </a:p>
        </p:txBody>
      </p:sp>
      <p:pic>
        <p:nvPicPr>
          <p:cNvPr id="6147" name="Объект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" y="2371725"/>
            <a:ext cx="4992688" cy="3219450"/>
          </a:xfrm>
        </p:spPr>
      </p:pic>
      <p:pic>
        <p:nvPicPr>
          <p:cNvPr id="6148" name="Объект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11613" y="1866900"/>
            <a:ext cx="6178550" cy="4105275"/>
          </a:xfrm>
        </p:spPr>
      </p:pic>
      <p:sp>
        <p:nvSpPr>
          <p:cNvPr id="6149" name="Текст 2"/>
          <p:cNvSpPr>
            <a:spLocks noGrp="1"/>
          </p:cNvSpPr>
          <p:nvPr>
            <p:ph type="body" idx="4294967295"/>
          </p:nvPr>
        </p:nvSpPr>
        <p:spPr>
          <a:xfrm>
            <a:off x="0" y="1866900"/>
            <a:ext cx="2114550" cy="823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/>
              <a:t>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ru-RU" dirty="0"/>
            </a:br>
            <a:r>
              <a:rPr lang="ru-RU" altLang="ru-RU" dirty="0"/>
              <a:t> </a:t>
            </a:r>
            <a:endParaRPr lang="ru-RU" altLang="ru-RU" sz="3600" b="1" dirty="0"/>
          </a:p>
        </p:txBody>
      </p:sp>
      <p:sp>
        <p:nvSpPr>
          <p:cNvPr id="7171" name="Текст 2"/>
          <p:cNvSpPr>
            <a:spLocks noGrp="1"/>
          </p:cNvSpPr>
          <p:nvPr>
            <p:ph type="body" idx="4294967295"/>
          </p:nvPr>
        </p:nvSpPr>
        <p:spPr>
          <a:xfrm>
            <a:off x="0" y="1866900"/>
            <a:ext cx="2114550" cy="823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/>
              <a:t>      </a:t>
            </a:r>
          </a:p>
        </p:txBody>
      </p:sp>
      <p:sp>
        <p:nvSpPr>
          <p:cNvPr id="7172" name="Объект 3"/>
          <p:cNvSpPr>
            <a:spLocks noGrp="1"/>
          </p:cNvSpPr>
          <p:nvPr>
            <p:ph sz="half" idx="2"/>
          </p:nvPr>
        </p:nvSpPr>
        <p:spPr>
          <a:xfrm>
            <a:off x="1336430" y="91440"/>
            <a:ext cx="4759569" cy="65471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dirty="0"/>
              <a:t>Учебник</a:t>
            </a:r>
            <a:r>
              <a:rPr lang="ru-RU" altLang="ru-RU" sz="2400" dirty="0"/>
              <a:t>:</a:t>
            </a:r>
          </a:p>
          <a:p>
            <a:pPr marL="0" indent="0">
              <a:buNone/>
            </a:pPr>
            <a:r>
              <a:rPr lang="ru-RU" altLang="ru-RU" sz="2400" dirty="0"/>
              <a:t>«Теоретически необходимым и достаточным для построения любого циклического алгоритма является цикл с предусловием, т.е. это более  общий вариант цикла, чем цикл с постусловием. В самом деле, тело цикла «До» хотя бы один раз обязательно выполнится, а для цикла «Пока» возможен вариант, когда тело цикла не выполнится ни разу. Следовательно, в любом языке программирования можно было бы ограничиться использованием цикла «Пока», однако, в ряде случаев применение цикла «До» оказывается более удобным, поэтому  он и используется.»</a:t>
            </a:r>
          </a:p>
          <a:p>
            <a:endParaRPr lang="ru-RU" alt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C445FE-2ED2-4927-8EC4-4A371B89AE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32" y="3586860"/>
            <a:ext cx="5181600" cy="305168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4188</TotalTime>
  <Words>919</Words>
  <Application>Microsoft Office PowerPoint</Application>
  <PresentationFormat>Широкоэкранный</PresentationFormat>
  <Paragraphs>103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Организация работы с обучающимися  с нарушениями слуха  в организациях  среднего профессионального образования</vt:lpstr>
      <vt:lpstr>         </vt:lpstr>
      <vt:lpstr>  «А он совсем не может говорить?»  «Они совсем не слышат?»                                                     -  ВСЕ РАЗНЫЕ ! «»</vt:lpstr>
      <vt:lpstr>Причины потери слуха</vt:lpstr>
      <vt:lpstr>Глухота  - это не просто отсутствие слуха</vt:lpstr>
      <vt:lpstr>Социальные последствия нарушения слуха</vt:lpstr>
      <vt:lpstr>Глухота  - это не просто отсутствие слуха</vt:lpstr>
      <vt:lpstr>  « Нужно было просто прочитать и выучить теорию»</vt:lpstr>
      <vt:lpstr>  </vt:lpstr>
      <vt:lpstr>     Сурдопереводчик на занятии                                                       </vt:lpstr>
      <vt:lpstr>     </vt:lpstr>
      <vt:lpstr>                Самое главное  Кого мы обучаем?  Как мы можем лучше обучать именно этих студентов ?</vt:lpstr>
      <vt:lpstr>     Принципы адаптации заданий</vt:lpstr>
      <vt:lpstr>     Принципы адаптации заданий</vt:lpstr>
      <vt:lpstr>Глухие (Deaf) –  субкультурная общность </vt:lpstr>
      <vt:lpstr>Как это на практике? </vt:lpstr>
      <vt:lpstr>Дистанционное обучение</vt:lpstr>
      <vt:lpstr>Инклюзивное образование –   обеспечение равного доступа к образованию для всех обучающихся с учетом разнообразия  особых образовательных потребностей и индивидуальных возможностей.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инклюзивного образования</dc:title>
  <dc:creator>Пользователь Windows</dc:creator>
  <cp:lastModifiedBy>admin</cp:lastModifiedBy>
  <cp:revision>198</cp:revision>
  <cp:lastPrinted>2018-06-21T08:28:26Z</cp:lastPrinted>
  <dcterms:created xsi:type="dcterms:W3CDTF">2018-06-14T08:05:39Z</dcterms:created>
  <dcterms:modified xsi:type="dcterms:W3CDTF">2021-02-16T10:44:30Z</dcterms:modified>
</cp:coreProperties>
</file>